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  <a:srgbClr val="627D01"/>
    <a:srgbClr val="666633"/>
    <a:srgbClr val="FF5050"/>
    <a:srgbClr val="CC6600"/>
    <a:srgbClr val="6633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4660"/>
  </p:normalViewPr>
  <p:slideViewPr>
    <p:cSldViewPr>
      <p:cViewPr varScale="1">
        <p:scale>
          <a:sx n="140" d="100"/>
          <a:sy n="140" d="100"/>
        </p:scale>
        <p:origin x="-108" y="-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9FE94-FEDB-4C3A-A3A0-97C26A16ECF2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B15C-CF33-4D15-8E6B-0FBEC7AC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1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99C2-907E-45D4-8FA5-E4E780BB5B4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2D6C-C3A9-41D0-9E9E-83B812A5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8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99C2-907E-45D4-8FA5-E4E780BB5B4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2D6C-C3A9-41D0-9E9E-83B812A5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6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99C2-907E-45D4-8FA5-E4E780BB5B4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2D6C-C3A9-41D0-9E9E-83B812A5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99C2-907E-45D4-8FA5-E4E780BB5B4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2D6C-C3A9-41D0-9E9E-83B812A5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4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99C2-907E-45D4-8FA5-E4E780BB5B4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2D6C-C3A9-41D0-9E9E-83B812A5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3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99C2-907E-45D4-8FA5-E4E780BB5B4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2D6C-C3A9-41D0-9E9E-83B812A5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4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99C2-907E-45D4-8FA5-E4E780BB5B4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2D6C-C3A9-41D0-9E9E-83B812A5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99C2-907E-45D4-8FA5-E4E780BB5B4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2D6C-C3A9-41D0-9E9E-83B812A5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99C2-907E-45D4-8FA5-E4E780BB5B4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2D6C-C3A9-41D0-9E9E-83B812A5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6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99C2-907E-45D4-8FA5-E4E780BB5B4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2D6C-C3A9-41D0-9E9E-83B812A5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1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99C2-907E-45D4-8FA5-E4E780BB5B4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2D6C-C3A9-41D0-9E9E-83B812A5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6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E99C2-907E-45D4-8FA5-E4E780BB5B4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12D6C-C3A9-41D0-9E9E-83B812A5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6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209550"/>
            <a:ext cx="8686800" cy="4724400"/>
          </a:xfrm>
          <a:prstGeom prst="rect">
            <a:avLst/>
          </a:prstGeom>
          <a:noFill/>
          <a:ln w="222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2085" y="514350"/>
            <a:ext cx="8555715" cy="8233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52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d Pro Quo" panose="03070301040605000000" pitchFamily="66" charset="0"/>
              </a:rPr>
              <a:t>Praise and Worship: </a:t>
            </a:r>
            <a:r>
              <a:rPr lang="en-US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d Pro Quo" panose="03070301040605000000" pitchFamily="66" charset="0"/>
              </a:rPr>
              <a:t>The Specifics</a:t>
            </a:r>
            <a:endParaRPr lang="en-US" sz="6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d Pro Quo" panose="03070301040605000000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1129821"/>
            <a:ext cx="2636893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4000" dirty="0" smtClean="0">
                <a:gradFill flip="none" rotWithShape="1">
                  <a:gsLst>
                    <a:gs pos="2000">
                      <a:schemeClr val="accent2">
                        <a:lumMod val="75000"/>
                      </a:schemeClr>
                    </a:gs>
                    <a:gs pos="100000">
                      <a:srgbClr val="FF9900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ea typeface="Adobe Song Std L" pitchFamily="18" charset="-128"/>
                <a:cs typeface="Adobe Hebrew" pitchFamily="18" charset="-79"/>
              </a:rPr>
              <a:t>Psalm</a:t>
            </a:r>
            <a:r>
              <a:rPr lang="en-US" sz="4000" dirty="0" smtClean="0">
                <a:gradFill>
                  <a:gsLst>
                    <a:gs pos="2000">
                      <a:schemeClr val="accent2">
                        <a:lumMod val="75000"/>
                      </a:schemeClr>
                    </a:gs>
                    <a:gs pos="100000">
                      <a:srgbClr val="FF9900"/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ea typeface="Adobe Song Std L" pitchFamily="18" charset="-128"/>
                <a:cs typeface="Adobe Hebrew" pitchFamily="18" charset="-79"/>
              </a:rPr>
              <a:t> 138</a:t>
            </a:r>
            <a:endParaRPr lang="en-US" sz="4000" dirty="0">
              <a:gradFill>
                <a:gsLst>
                  <a:gs pos="2000">
                    <a:schemeClr val="accent2">
                      <a:lumMod val="75000"/>
                    </a:schemeClr>
                  </a:gs>
                  <a:gs pos="100000">
                    <a:srgbClr val="FF9900"/>
                  </a:gs>
                </a:gsLst>
                <a:lin ang="162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ea typeface="Adobe Song Std L" pitchFamily="18" charset="-128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038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2350604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" panose="04050602080702020203" pitchFamily="8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172819"/>
            <a:ext cx="7689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“For He has delivered me out of all trouble...”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666749"/>
            <a:ext cx="1797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Psalm 54:7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438930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“In God I have put my trust; I will not be afraid. What can man do to me?”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5177" y="2200930"/>
            <a:ext cx="1976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Psalm 56:11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043101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“</a:t>
            </a:r>
            <a:r>
              <a:rPr lang="en-US" sz="3200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I will cry out to God Most High, to God who performs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all things for me. He shall send from heaven and save me...God shall send forth His mercy and His truth.”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4400550"/>
            <a:ext cx="2108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Psalm 57:2-3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6921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7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2350604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" panose="04050602080702020203" pitchFamily="8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36195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Praise is the opposite of </a:t>
            </a:r>
            <a:r>
              <a:rPr lang="en-US" sz="36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complaining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Praise is the opposite of </a:t>
            </a:r>
            <a:r>
              <a:rPr lang="en-US" sz="36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whining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Praise is the antidote for </a:t>
            </a:r>
            <a:r>
              <a:rPr lang="en-US" sz="36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depression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Praise is the antidote for </a:t>
            </a:r>
            <a:r>
              <a:rPr lang="en-US" sz="36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despair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" y="302648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“To give them beauty for ashes, the oil of joy for mourning, the garment of praise for the spirit of heaviness.”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5600" y="4334530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Isaiah 61:3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9730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2350604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" panose="04050602080702020203" pitchFamily="8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15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209550"/>
            <a:ext cx="8686800" cy="4724400"/>
          </a:xfrm>
          <a:prstGeom prst="rect">
            <a:avLst/>
          </a:prstGeom>
          <a:noFill/>
          <a:ln w="222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2085" y="514350"/>
            <a:ext cx="8555715" cy="8233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52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d Pro Quo" panose="03070301040605000000" pitchFamily="66" charset="0"/>
              </a:rPr>
              <a:t>Praise and Worship: </a:t>
            </a:r>
            <a:r>
              <a:rPr lang="en-US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d Pro Quo" panose="03070301040605000000" pitchFamily="66" charset="0"/>
              </a:rPr>
              <a:t>The Specifics</a:t>
            </a:r>
            <a:endParaRPr lang="en-US" sz="6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d Pro Quo" panose="03070301040605000000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1129821"/>
            <a:ext cx="2636893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4000" dirty="0" smtClean="0">
                <a:gradFill flip="none" rotWithShape="1">
                  <a:gsLst>
                    <a:gs pos="2000">
                      <a:schemeClr val="accent2">
                        <a:lumMod val="75000"/>
                      </a:schemeClr>
                    </a:gs>
                    <a:gs pos="100000">
                      <a:srgbClr val="FF9900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ea typeface="Adobe Song Std L" pitchFamily="18" charset="-128"/>
                <a:cs typeface="Adobe Hebrew" pitchFamily="18" charset="-79"/>
              </a:rPr>
              <a:t>Psalm</a:t>
            </a:r>
            <a:r>
              <a:rPr lang="en-US" sz="4000" dirty="0" smtClean="0">
                <a:gradFill>
                  <a:gsLst>
                    <a:gs pos="2000">
                      <a:schemeClr val="accent2">
                        <a:lumMod val="75000"/>
                      </a:schemeClr>
                    </a:gs>
                    <a:gs pos="100000">
                      <a:srgbClr val="FF9900"/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ea typeface="Adobe Song Std L" pitchFamily="18" charset="-128"/>
                <a:cs typeface="Adobe Hebrew" pitchFamily="18" charset="-79"/>
              </a:rPr>
              <a:t> 138</a:t>
            </a:r>
            <a:endParaRPr lang="en-US" sz="4000" dirty="0">
              <a:gradFill>
                <a:gsLst>
                  <a:gs pos="2000">
                    <a:schemeClr val="accent2">
                      <a:lumMod val="75000"/>
                    </a:schemeClr>
                  </a:gs>
                  <a:gs pos="100000">
                    <a:srgbClr val="FF9900"/>
                  </a:gs>
                </a:gsLst>
                <a:lin ang="162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ea typeface="Adobe Song Std L" pitchFamily="18" charset="-128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8456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2350604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" panose="04050602080702020203" pitchFamily="8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609033"/>
            <a:ext cx="6858000" cy="1962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100"/>
              </a:lnSpc>
            </a:pP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d Pro Quo" panose="03070301040605000000" pitchFamily="66" charset="0"/>
              </a:rPr>
              <a:t>Psalms always comes back to this one truth: 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d Pro Quo" panose="03070301040605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647950"/>
            <a:ext cx="77893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d Pro Quo" panose="03070301040605000000" pitchFamily="66" charset="0"/>
              </a:rPr>
              <a:t>God is to be praised.</a:t>
            </a:r>
            <a:endParaRPr lang="en-US" sz="9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d Pro Quo" panose="03070301040605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3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2350604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" panose="04050602080702020203" pitchFamily="8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5983" y="217015"/>
            <a:ext cx="62520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I. A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Specific _______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3146" y="224480"/>
            <a:ext cx="22252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d Pro Quo" panose="03070301040605000000" pitchFamily="66" charset="0"/>
                <a:cs typeface="Adobe Hebrew" pitchFamily="18" charset="-79"/>
              </a:rPr>
              <a:t>Attitude</a:t>
            </a:r>
            <a:endParaRPr lang="en-US" sz="8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d Pro Quo" panose="03070301040605000000" pitchFamily="66" charset="0"/>
              <a:cs typeface="Adobe Hebrew" pitchFamily="18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1154558"/>
            <a:ext cx="3474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His whole heart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.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4610" y="1163419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Psalm 138:1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350604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“You shall love the Lord your God with all your heart, with all your soul, and with all your mind.”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3816002"/>
            <a:ext cx="2768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Matthew 22:37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2499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2350604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" panose="04050602080702020203" pitchFamily="8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5300" y="313804"/>
            <a:ext cx="8153400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“I will praise”- Praise is an act of my will, not of my emotions.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609204"/>
            <a:ext cx="8001000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We don’t live our lives by our emotions, we walk by </a:t>
            </a:r>
            <a:r>
              <a:rPr lang="en-US" sz="3600" b="1" u="sng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_____</a:t>
            </a:r>
            <a:endParaRPr lang="en-US" sz="3600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3357" y="2001619"/>
            <a:ext cx="1228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faith!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947655"/>
            <a:ext cx="7962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My specific attitude is to </a:t>
            </a: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_________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with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my </a:t>
            </a:r>
            <a:r>
              <a:rPr lang="en-US" sz="3600" b="1" u="sng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___________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,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trusting that my </a:t>
            </a:r>
            <a:r>
              <a:rPr lang="en-US" sz="3600" b="1" u="sng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_______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will fall in line with my </a:t>
            </a: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____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.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3999" y="2947655"/>
            <a:ext cx="2385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praise Him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05182" y="3497438"/>
            <a:ext cx="2573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whole heart 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8777" y="4048324"/>
            <a:ext cx="1677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feelings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9052" y="4048323"/>
            <a:ext cx="1095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faith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50338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2350604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" panose="04050602080702020203" pitchFamily="8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28163" y="217015"/>
            <a:ext cx="64876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II. 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A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Specific </a:t>
            </a:r>
            <a:r>
              <a:rPr lang="en-US" sz="540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_______</a:t>
            </a:r>
            <a:endParaRPr lang="en-US" sz="54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2658" y="237801"/>
            <a:ext cx="21178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d Pro Quo" panose="03070301040605000000" pitchFamily="66" charset="0"/>
                <a:cs typeface="Adobe Hebrew" pitchFamily="18" charset="-79"/>
              </a:rPr>
              <a:t>Method</a:t>
            </a:r>
            <a:endParaRPr lang="en-US" sz="7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d Pro Quo" panose="03070301040605000000" pitchFamily="66" charset="0"/>
              <a:cs typeface="Adobe Hebrew" pitchFamily="18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688" y="1657350"/>
            <a:ext cx="8636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Some Old Testament words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translated as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“praise”: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689" y="2414647"/>
            <a:ext cx="464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Halal: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</a:t>
            </a:r>
            <a:r>
              <a:rPr lang="en-US" sz="32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To be </a:t>
            </a:r>
            <a:r>
              <a:rPr lang="en-US" sz="320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clamorously</a:t>
            </a:r>
          </a:p>
          <a:p>
            <a:r>
              <a:rPr lang="en-US" sz="32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	</a:t>
            </a:r>
            <a:r>
              <a:rPr lang="en-US" sz="320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 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foolish</a:t>
            </a:r>
          </a:p>
          <a:p>
            <a:r>
              <a:rPr lang="en-US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Barak: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To kneel</a:t>
            </a:r>
          </a:p>
          <a:p>
            <a:r>
              <a:rPr lang="en-US" sz="32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Shabach</a:t>
            </a:r>
            <a:r>
              <a:rPr lang="en-US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: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to shout</a:t>
            </a:r>
          </a:p>
        </p:txBody>
      </p:sp>
      <p:sp>
        <p:nvSpPr>
          <p:cNvPr id="7" name="Rectangle 6"/>
          <p:cNvSpPr/>
          <p:nvPr/>
        </p:nvSpPr>
        <p:spPr>
          <a:xfrm>
            <a:off x="4486208" y="240571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Tehillah</a:t>
            </a:r>
            <a:r>
              <a:rPr lang="en-US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: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praise in song</a:t>
            </a:r>
          </a:p>
          <a:p>
            <a:r>
              <a:rPr lang="en-US" sz="32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Todah</a:t>
            </a:r>
            <a:r>
              <a:rPr lang="en-US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: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give thanks</a:t>
            </a:r>
          </a:p>
          <a:p>
            <a:r>
              <a:rPr lang="en-US" sz="32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Zamar</a:t>
            </a:r>
            <a:r>
              <a:rPr lang="en-US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: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</a:t>
            </a:r>
            <a:r>
              <a:rPr lang="en-US" sz="32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To strike the strings</a:t>
            </a:r>
          </a:p>
          <a:p>
            <a:r>
              <a:rPr lang="en-US" sz="32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Yadah</a:t>
            </a:r>
            <a:r>
              <a:rPr lang="en-US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: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Extended hands</a:t>
            </a:r>
          </a:p>
        </p:txBody>
      </p:sp>
    </p:spTree>
    <p:extLst>
      <p:ext uri="{BB962C8B-B14F-4D97-AF65-F5344CB8AC3E}">
        <p14:creationId xmlns:p14="http://schemas.microsoft.com/office/powerpoint/2010/main" val="2254802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2350604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" panose="04050602080702020203" pitchFamily="8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43815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Praise is not a </a:t>
            </a:r>
            <a:r>
              <a:rPr lang="en-US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position of the body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, praise comes from the </a:t>
            </a:r>
            <a:r>
              <a:rPr lang="en-US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heart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.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648" y="219075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The act of extending the hands to God is found in Scriptures like:</a:t>
            </a:r>
          </a:p>
          <a:p>
            <a:r>
              <a:rPr lang="en-US" sz="3600" i="1" u="sng" dirty="0">
                <a:solidFill>
                  <a:srgbClr val="FFC000"/>
                </a:solidFill>
                <a:latin typeface="Adobe Hebrew" pitchFamily="18" charset="-79"/>
                <a:cs typeface="Adobe Hebrew" pitchFamily="18" charset="-79"/>
              </a:rPr>
              <a:t>Psalm 28:2, 63:4, 119:48, 134:2, 141:2 143:6, I Timothy 2:8</a:t>
            </a:r>
            <a:r>
              <a:rPr lang="en-US" sz="3600" b="1" u="sng" dirty="0">
                <a:solidFill>
                  <a:srgbClr val="FFC000"/>
                </a:solidFill>
                <a:latin typeface="Adobe Hebrew" pitchFamily="18" charset="-79"/>
                <a:cs typeface="Adobe Hebrew" pitchFamily="18" charset="-79"/>
              </a:rPr>
              <a:t>.</a:t>
            </a:r>
            <a:endParaRPr lang="en-US" sz="3600" dirty="0">
              <a:solidFill>
                <a:srgbClr val="FFC000"/>
              </a:solidFill>
              <a:latin typeface="Adobe Hebrew" pitchFamily="18" charset="-79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6796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2350604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" panose="04050602080702020203" pitchFamily="8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800" y="438150"/>
            <a:ext cx="79159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d Pro Quo" panose="03070301040605000000" pitchFamily="66" charset="0"/>
              </a:rPr>
              <a:t>Lifting of the hands is seen as:</a:t>
            </a:r>
            <a:endParaRPr lang="en-US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d Pro Quo" panose="03070301040605000000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73355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A 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sign of surrender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A 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child reaching to his/her father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A 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spontaneous act of celebration and joy in victory. 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92793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2350604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" panose="04050602080702020203" pitchFamily="8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6756" y="217015"/>
            <a:ext cx="59442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III. 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A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Specific </a:t>
            </a:r>
            <a:r>
              <a:rPr lang="en-US" sz="540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_____</a:t>
            </a:r>
            <a:endParaRPr lang="en-US" sz="54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8793" y="228421"/>
            <a:ext cx="17139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d Pro Quo" panose="03070301040605000000" pitchFamily="66" charset="0"/>
                <a:cs typeface="Adobe Hebrew" pitchFamily="18" charset="-79"/>
              </a:rPr>
              <a:t>Result</a:t>
            </a:r>
            <a:endParaRPr lang="en-US" sz="7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d Pro Quo" panose="03070301040605000000" pitchFamily="66" charset="0"/>
              <a:cs typeface="Adobe Hebrew" pitchFamily="18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439484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“Though I walk in the midst of trouble, You will revive me; You will stretch out Your hand against the wrath of my enemies, and Your right hand will save me.”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63667" y="3769843"/>
            <a:ext cx="2238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Psalm 138:7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0689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2350604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" panose="04050602080702020203" pitchFamily="8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384032"/>
            <a:ext cx="63514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d Pro Quo" panose="03070301040605000000" pitchFamily="66" charset="0"/>
              </a:rPr>
              <a:t>Praise brings </a:t>
            </a:r>
            <a:r>
              <a:rPr lang="en-US" sz="6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d Pro Quo" panose="03070301040605000000" pitchFamily="66" charset="0"/>
              </a:rPr>
              <a:t>deliverance</a:t>
            </a:r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d Pro Quo" panose="03070301040605000000" pitchFamily="66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826252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“...David strengthened himself in the Lord his God.”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2694873"/>
            <a:ext cx="2544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1 Samuel 30:6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3920264"/>
            <a:ext cx="5338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David practiced “</a:t>
            </a:r>
            <a:r>
              <a:rPr lang="en-US" sz="36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self-talk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”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itchFamily="18" charset="-79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81494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8729</TotalTime>
  <Words>449</Words>
  <Application>Microsoft Office PowerPoint</Application>
  <PresentationFormat>On-screen Show (16:9)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E. Edwards</dc:creator>
  <cp:lastModifiedBy>Ron E. Edwards</cp:lastModifiedBy>
  <cp:revision>254</cp:revision>
  <dcterms:created xsi:type="dcterms:W3CDTF">2018-03-18T01:00:10Z</dcterms:created>
  <dcterms:modified xsi:type="dcterms:W3CDTF">2018-11-18T05:07:53Z</dcterms:modified>
</cp:coreProperties>
</file>